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7"/>
  </p:notesMasterIdLst>
  <p:sldIdLst>
    <p:sldId id="259" r:id="rId2"/>
    <p:sldId id="260" r:id="rId3"/>
    <p:sldId id="294" r:id="rId4"/>
    <p:sldId id="290" r:id="rId5"/>
    <p:sldId id="296" r:id="rId6"/>
    <p:sldId id="293" r:id="rId7"/>
    <p:sldId id="297" r:id="rId8"/>
    <p:sldId id="292" r:id="rId9"/>
    <p:sldId id="298" r:id="rId10"/>
    <p:sldId id="299" r:id="rId11"/>
    <p:sldId id="422" r:id="rId12"/>
    <p:sldId id="419" r:id="rId13"/>
    <p:sldId id="300" r:id="rId14"/>
    <p:sldId id="420" r:id="rId15"/>
    <p:sldId id="421" r:id="rId16"/>
  </p:sldIdLst>
  <p:sldSz cx="9144000" cy="5143500" type="screen16x9"/>
  <p:notesSz cx="6858000" cy="9144000"/>
  <p:embeddedFontLst>
    <p:embeddedFont>
      <p:font typeface="Google Sans" panose="020B0604020202020204" charset="0"/>
      <p:regular r:id="rId18"/>
      <p:bold r:id="rId19"/>
      <p:italic r:id="rId20"/>
      <p:boldItalic r:id="rId21"/>
    </p:embeddedFont>
    <p:embeddedFont>
      <p:font typeface="Roboto Mono Light" panose="00000009000000000000" pitchFamily="49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  <a:srgbClr val="282828"/>
    <a:srgbClr val="E8EAED"/>
    <a:srgbClr val="FBBC04"/>
    <a:srgbClr val="EA4335"/>
    <a:srgbClr val="34A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297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60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1872BAF3-3B20-1F3E-60E9-AC09429CA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528f49_1_2:notes">
            <a:extLst>
              <a:ext uri="{FF2B5EF4-FFF2-40B4-BE49-F238E27FC236}">
                <a16:creationId xmlns:a16="http://schemas.microsoft.com/office/drawing/2014/main" id="{95BB8E8A-D145-C5B6-1068-589E9C9DA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528f49_1_2:notes">
            <a:extLst>
              <a:ext uri="{FF2B5EF4-FFF2-40B4-BE49-F238E27FC236}">
                <a16:creationId xmlns:a16="http://schemas.microsoft.com/office/drawing/2014/main" id="{F4CB11EC-A593-7E19-A34D-03010B379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26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36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237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57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5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14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07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596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7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823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5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Headline, Subhead, 2-Col Bulle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512590" y="423037"/>
            <a:ext cx="8198550" cy="682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/>
          </p:nvPr>
        </p:nvSpPr>
        <p:spPr>
          <a:xfrm>
            <a:off x="551091" y="1164076"/>
            <a:ext cx="8198550" cy="497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99306" y="1812290"/>
            <a:ext cx="3164175" cy="2161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lvl="0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342900" lvl="1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514350" lvl="2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685800" lvl="3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857250" lvl="4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1028700" lvl="5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1200150" lvl="6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1371600" lvl="7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1543050" lvl="8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4093275" y="1812290"/>
            <a:ext cx="3164175" cy="2161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lvl="0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342900" lvl="1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514350" lvl="2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685800" lvl="3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857250" lvl="4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1028700" lvl="5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1200150" lvl="6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1371600" lvl="7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1543050" lvl="8" indent="-18097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60" y="4737844"/>
            <a:ext cx="1120697" cy="211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29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STiwari/Medicine-Scan-with-Gemin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gif"/><Relationship Id="rId5" Type="http://schemas.openxmlformats.org/officeDocument/2006/relationships/hyperlink" Target="https://www.youtube.com/watch?v=Q06ABLwFGTQ" TargetMode="External"/><Relationship Id="rId4" Type="http://schemas.openxmlformats.org/officeDocument/2006/relationships/hyperlink" Target="https://huggingface.co/spaces/Aashi/Medicine-Prescription-with-Gemin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STiwari/Medicine-Scan-with-Gemin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541975" y="2129175"/>
            <a:ext cx="4178072" cy="522514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4285F4"/>
                </a:solidFill>
              </a:rPr>
              <a:t>Gemini Show &amp; Tell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99487-2CDB-F1C7-658D-C391D4555D9D}"/>
              </a:ext>
            </a:extLst>
          </p:cNvPr>
          <p:cNvSpPr/>
          <p:nvPr/>
        </p:nvSpPr>
        <p:spPr>
          <a:xfrm>
            <a:off x="426720" y="4171406"/>
            <a:ext cx="357922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circle crop image">
            <a:extLst>
              <a:ext uri="{FF2B5EF4-FFF2-40B4-BE49-F238E27FC236}">
                <a16:creationId xmlns:a16="http://schemas.microsoft.com/office/drawing/2014/main" id="{D129C10A-5BE3-0039-2812-4BF076B54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267" y="2243934"/>
            <a:ext cx="1178536" cy="11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8CC8A-B9AC-2D66-BC6D-3B675696F6EE}"/>
              </a:ext>
            </a:extLst>
          </p:cNvPr>
          <p:cNvSpPr txBox="1"/>
          <p:nvPr/>
        </p:nvSpPr>
        <p:spPr>
          <a:xfrm>
            <a:off x="5839409" y="3461675"/>
            <a:ext cx="1123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Aashi Dutt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32" name="Picture 8" descr="circle crop image">
            <a:extLst>
              <a:ext uri="{FF2B5EF4-FFF2-40B4-BE49-F238E27FC236}">
                <a16:creationId xmlns:a16="http://schemas.microsoft.com/office/drawing/2014/main" id="{110059C5-679F-A5A3-2812-9451B983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24" y="2243934"/>
            <a:ext cx="1178535" cy="117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E9BAC-62FB-C2AB-DAFA-C61E528D1FAF}"/>
              </a:ext>
            </a:extLst>
          </p:cNvPr>
          <p:cNvSpPr txBox="1"/>
          <p:nvPr/>
        </p:nvSpPr>
        <p:spPr>
          <a:xfrm>
            <a:off x="7210853" y="3461676"/>
            <a:ext cx="1123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Nitin Tiwari</a:t>
            </a:r>
            <a:endParaRPr lang="en-IN" sz="1200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F8DD41-530B-A5E5-15CA-BDC154DE6B8F}"/>
              </a:ext>
            </a:extLst>
          </p:cNvPr>
          <p:cNvSpPr txBox="1"/>
          <p:nvPr/>
        </p:nvSpPr>
        <p:spPr>
          <a:xfrm>
            <a:off x="5839409" y="3647074"/>
            <a:ext cx="1123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AI/ML GDE</a:t>
            </a:r>
            <a:endParaRPr lang="en-IN" sz="1050" b="1" dirty="0">
              <a:solidFill>
                <a:schemeClr val="tx1">
                  <a:lumMod val="50000"/>
                  <a:lumOff val="50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C0023-7591-B663-0E85-E9B828B421B0}"/>
              </a:ext>
            </a:extLst>
          </p:cNvPr>
          <p:cNvSpPr txBox="1"/>
          <p:nvPr/>
        </p:nvSpPr>
        <p:spPr>
          <a:xfrm>
            <a:off x="7305208" y="3647074"/>
            <a:ext cx="1123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AI/ML GDE</a:t>
            </a:r>
            <a:endParaRPr lang="en-IN" sz="1050" b="1" dirty="0">
              <a:solidFill>
                <a:schemeClr val="tx1">
                  <a:lumMod val="50000"/>
                  <a:lumOff val="50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84CE7-4EDC-F020-311B-01B5B85F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14" y="2691073"/>
            <a:ext cx="1328737" cy="13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2A8C25-DACA-A13D-E665-D918F78C2B1E}"/>
              </a:ext>
            </a:extLst>
          </p:cNvPr>
          <p:cNvSpPr txBox="1"/>
          <p:nvPr/>
        </p:nvSpPr>
        <p:spPr>
          <a:xfrm>
            <a:off x="1517977" y="3013940"/>
            <a:ext cx="3855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PharmaScan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Extract medicine info with Gemini</a:t>
            </a:r>
            <a:endParaRPr lang="en-IN" sz="1600" dirty="0">
              <a:solidFill>
                <a:schemeClr val="tx1">
                  <a:lumMod val="50000"/>
                  <a:lumOff val="50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F29C7B-8CD6-9E93-EFE6-BCDBB7A5EF4B}"/>
              </a:ext>
            </a:extLst>
          </p:cNvPr>
          <p:cNvSpPr txBox="1"/>
          <p:nvPr/>
        </p:nvSpPr>
        <p:spPr>
          <a:xfrm>
            <a:off x="541867" y="586591"/>
            <a:ext cx="8263466" cy="4339650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Install the Gen AI SDK.</a:t>
            </a:r>
          </a:p>
          <a:p>
            <a:pPr algn="just"/>
            <a:r>
              <a:rPr lang="nl-NL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!pip install -q -U google-generativeai</a:t>
            </a:r>
          </a:p>
          <a:p>
            <a:pPr algn="just"/>
            <a:endParaRPr lang="nl-NL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google.generativeai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as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genai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PIL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Image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Configure the API key. </a:t>
            </a:r>
          </a:p>
          <a:p>
            <a:pPr algn="just"/>
            <a:r>
              <a:rPr lang="en-US" sz="1200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genai.configure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api_key</a:t>
            </a:r>
            <a:r>
              <a:rPr lang="en-US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=API_KEY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Configure the model. </a:t>
            </a:r>
          </a:p>
          <a:p>
            <a:pPr algn="just"/>
            <a:r>
              <a:rPr lang="en-US" sz="1200" dirty="0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model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genai.GenerativeModel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model_name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'</a:t>
            </a:r>
            <a:r>
              <a:rPr lang="en-US" sz="1200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gemini</a:t>
            </a:r>
            <a:r>
              <a:rPr lang="en-US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-pro-vision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’)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Load the image. </a:t>
            </a:r>
          </a:p>
          <a:p>
            <a:pPr algn="just"/>
            <a:r>
              <a:rPr lang="en-US" sz="1200" dirty="0" err="1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img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Image.open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('</a:t>
            </a:r>
            <a:r>
              <a:rPr lang="en-US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/content/image.jpg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’)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prompt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Identify the place from the image.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Give the input image and prompt, get response. </a:t>
            </a:r>
          </a:p>
          <a:p>
            <a:pPr algn="just"/>
            <a:r>
              <a:rPr lang="en-US" sz="1200" dirty="0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response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model.generate_content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([</a:t>
            </a:r>
            <a:r>
              <a:rPr lang="en-US" sz="1200" dirty="0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prompt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img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], </a:t>
            </a:r>
            <a:r>
              <a:rPr lang="en-US" sz="1200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stream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True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# Print the response. </a:t>
            </a:r>
          </a:p>
          <a:p>
            <a:pPr algn="just"/>
            <a:r>
              <a:rPr lang="en-US" sz="1200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response.resolve</a:t>
            </a:r>
            <a:r>
              <a:rPr lang="en-US" sz="1200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</a:p>
          <a:p>
            <a:pPr algn="just"/>
            <a:r>
              <a:rPr lang="en-US" sz="1200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print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response.text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3A2FF3-9821-8959-C2A4-001466449387}"/>
              </a:ext>
            </a:extLst>
          </p:cNvPr>
          <p:cNvSpPr/>
          <p:nvPr/>
        </p:nvSpPr>
        <p:spPr>
          <a:xfrm>
            <a:off x="541867" y="95710"/>
            <a:ext cx="1370691" cy="338667"/>
          </a:xfrm>
          <a:prstGeom prst="roundRect">
            <a:avLst/>
          </a:prstGeom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3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4360576" y="2124302"/>
            <a:ext cx="4114558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LIVE Demo</a:t>
            </a:r>
            <a:endParaRPr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60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9E76380D-FEE7-22D5-36BC-625C583D5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>
            <a:extLst>
              <a:ext uri="{FF2B5EF4-FFF2-40B4-BE49-F238E27FC236}">
                <a16:creationId xmlns:a16="http://schemas.microsoft.com/office/drawing/2014/main" id="{3FABD3F5-6CCA-71FF-EF5F-DA87FCA685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935" y="169357"/>
            <a:ext cx="8198550" cy="682313"/>
          </a:xfrm>
          <a:prstGeom prst="rect">
            <a:avLst/>
          </a:prstGeom>
        </p:spPr>
        <p:txBody>
          <a:bodyPr spcFirstLastPara="1" wrap="square" lIns="34284" tIns="34284" rIns="34284" bIns="34284" anchor="t" anchorCtr="0">
            <a:noAutofit/>
          </a:bodyPr>
          <a:lstStyle/>
          <a:p>
            <a:r>
              <a:rPr lang="en-US" sz="2025" dirty="0">
                <a:solidFill>
                  <a:srgbClr val="2B82FB"/>
                </a:solidFill>
              </a:rPr>
              <a:t>💊 PharmaScan : Extract medicine info using Gemini</a:t>
            </a:r>
            <a:endParaRPr sz="2025" dirty="0">
              <a:solidFill>
                <a:srgbClr val="2B82FB"/>
              </a:solidFill>
            </a:endParaRPr>
          </a:p>
        </p:txBody>
      </p:sp>
      <p:sp>
        <p:nvSpPr>
          <p:cNvPr id="162" name="Google Shape;162;p23">
            <a:extLst>
              <a:ext uri="{FF2B5EF4-FFF2-40B4-BE49-F238E27FC236}">
                <a16:creationId xmlns:a16="http://schemas.microsoft.com/office/drawing/2014/main" id="{ADE228F9-5042-B3F5-556A-1575191EDA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0" y="763217"/>
            <a:ext cx="4080933" cy="4122474"/>
          </a:xfrm>
          <a:prstGeom prst="rect">
            <a:avLst/>
          </a:prstGeom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PharmaScan is an Android application that leverages the Gemini Pro Vision model to identify medicines and provide their details such as usage, dosage, diagnosis, etc. on the go.</a:t>
            </a: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Check out on GitHub:</a:t>
            </a: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https://github.com/NSTiwari/Medicine-Scan-with-Gemini</a:t>
            </a: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Try it on Hugging Face 🤗:</a:t>
            </a: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https://huggingface.co/spaces/Aashi/Medicine-Prescription-with-Gemini</a:t>
            </a: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Watch the complete demo on YouTube:</a:t>
            </a: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rgbClr val="2B82FB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https://www.youtube.com/watch?v=Q06ABLwFGTQ</a:t>
            </a: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rgbClr val="2B82FB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If you liked our work, don’t forget to give a </a:t>
            </a: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⭐</a:t>
            </a:r>
          </a:p>
          <a:p>
            <a:pPr marL="0" indent="0" algn="just">
              <a:buSzPct val="80000"/>
              <a:buNone/>
            </a:pP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to the repository.</a:t>
            </a: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SzPct val="80000"/>
              <a:buNone/>
            </a:pPr>
            <a:endParaRPr lang="en-US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14313" indent="-214313" algn="just"/>
            <a:endParaRPr lang="en-US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0" indent="0" algn="just">
              <a:buNone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71450" algn="just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No alt text provided for this image">
            <a:extLst>
              <a:ext uri="{FF2B5EF4-FFF2-40B4-BE49-F238E27FC236}">
                <a16:creationId xmlns:a16="http://schemas.microsoft.com/office/drawing/2014/main" id="{7389F541-AFBF-2858-B58A-F1EB8D17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27" y="675004"/>
            <a:ext cx="1961114" cy="4122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03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666309" y="2056569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Future Prospects</a:t>
            </a:r>
            <a:endParaRPr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884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F29C7B-8CD6-9E93-EFE6-BCDBB7A5EF4B}"/>
              </a:ext>
            </a:extLst>
          </p:cNvPr>
          <p:cNvSpPr txBox="1"/>
          <p:nvPr/>
        </p:nvSpPr>
        <p:spPr>
          <a:xfrm>
            <a:off x="338137" y="171910"/>
            <a:ext cx="826399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Future Prospects:</a:t>
            </a:r>
          </a:p>
          <a:p>
            <a:pPr algn="just"/>
            <a:endParaRPr lang="en-US" b="1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As of now, PharmaScan is just a proof-of-concept but we would love to see it getting enhanced with community contributions.</a:t>
            </a: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Personalized medication management: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Providing reminders and alerts for medication schedules, potential drug interactions, and refills.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Accessibility features: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Developing features for visually impaired users, such as audio output of medication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Combined capabilities of Gemini’s vision processing and Gemma’s text interpretation and response generation.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PharmaScan is open-sourced on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We welcome contributions to enhance this project with new features. If you have any interesting ideas to add, please feel free to submit a pull request.</a:t>
            </a: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77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4258975" y="3605969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4285F4"/>
                </a:solidFill>
              </a:rPr>
              <a:t>Thank You.</a:t>
            </a:r>
            <a:endParaRPr sz="4000" dirty="0">
              <a:solidFill>
                <a:srgbClr val="4285F4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6A074F-9A06-F4EB-B38A-AC11772B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688" y="857794"/>
            <a:ext cx="1773767" cy="1773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7B76E4-4E02-BA79-C596-07DE1AAE9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629" y="857794"/>
            <a:ext cx="1773767" cy="1773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A58EE6-B422-73E3-FABF-263A8972D89F}"/>
              </a:ext>
            </a:extLst>
          </p:cNvPr>
          <p:cNvSpPr txBox="1"/>
          <p:nvPr/>
        </p:nvSpPr>
        <p:spPr>
          <a:xfrm>
            <a:off x="3832739" y="2635026"/>
            <a:ext cx="19896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285F4"/>
                </a:solidFill>
              </a:rPr>
              <a:t>    linkedin.com/in/aashi-dutt</a:t>
            </a:r>
            <a:endParaRPr lang="en-IN" sz="1100" dirty="0">
              <a:solidFill>
                <a:srgbClr val="4285F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7786D-277E-EDCA-F1EF-6E94181F8286}"/>
              </a:ext>
            </a:extLst>
          </p:cNvPr>
          <p:cNvSpPr txBox="1"/>
          <p:nvPr/>
        </p:nvSpPr>
        <p:spPr>
          <a:xfrm>
            <a:off x="5900620" y="2635026"/>
            <a:ext cx="19896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285F4"/>
                </a:solidFill>
              </a:rPr>
              <a:t>    linkedin.com/in/tiwari-nitin</a:t>
            </a:r>
            <a:endParaRPr lang="en-IN" sz="1100" dirty="0">
              <a:solidFill>
                <a:srgbClr val="42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54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535680" y="2448454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Why PharmaScan?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3E7D21-6F7B-4BA5-1EF9-8FA8EEED655F}"/>
              </a:ext>
            </a:extLst>
          </p:cNvPr>
          <p:cNvSpPr txBox="1"/>
          <p:nvPr/>
        </p:nvSpPr>
        <p:spPr>
          <a:xfrm>
            <a:off x="539931" y="444137"/>
            <a:ext cx="424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PharmaScan</a:t>
            </a:r>
            <a:endParaRPr lang="en-IN" sz="28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5A3C1-3E12-6B7B-A9F1-F773157F04E5}"/>
              </a:ext>
            </a:extLst>
          </p:cNvPr>
          <p:cNvSpPr txBox="1"/>
          <p:nvPr/>
        </p:nvSpPr>
        <p:spPr>
          <a:xfrm>
            <a:off x="539931" y="1063152"/>
            <a:ext cx="8386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Have you ever stumbled upon a medication tucked away in your first-aid kit or medicine cabinet and wondered, </a:t>
            </a:r>
            <a:r>
              <a:rPr lang="en-US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"What is this for again?”</a:t>
            </a:r>
          </a:p>
          <a:p>
            <a:pPr algn="just"/>
            <a:endParaRPr lang="en-US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PharmaScan is here to bridge that gap between medications and understanding.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It empowers individuals to easily access crucial information about their medications by simply using their smartphone camera.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With a quick scan, PharmaScan provides clear and concise details about the medication, including: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AAED9B-3F6B-7CFA-AC23-829C9818A6FB}"/>
              </a:ext>
            </a:extLst>
          </p:cNvPr>
          <p:cNvSpPr/>
          <p:nvPr/>
        </p:nvSpPr>
        <p:spPr>
          <a:xfrm>
            <a:off x="3452947" y="3361509"/>
            <a:ext cx="2059579" cy="940526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Dosage</a:t>
            </a:r>
            <a:b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Recommended dosage frequency for safe use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6FE3FA-CD27-3A7F-89E0-F17D0CE0F028}"/>
              </a:ext>
            </a:extLst>
          </p:cNvPr>
          <p:cNvSpPr/>
          <p:nvPr/>
        </p:nvSpPr>
        <p:spPr>
          <a:xfrm>
            <a:off x="905690" y="3370217"/>
            <a:ext cx="2059579" cy="940526"/>
          </a:xfrm>
          <a:prstGeom prst="round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Purpose</a:t>
            </a:r>
            <a:b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Why it is used, conditions it treats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F3B27A-A181-C0AD-71BE-F005BC4264C1}"/>
              </a:ext>
            </a:extLst>
          </p:cNvPr>
          <p:cNvSpPr/>
          <p:nvPr/>
        </p:nvSpPr>
        <p:spPr>
          <a:xfrm>
            <a:off x="6000204" y="3370217"/>
            <a:ext cx="2059579" cy="940526"/>
          </a:xfrm>
          <a:prstGeom prst="roundRect">
            <a:avLst/>
          </a:prstGeom>
          <a:solidFill>
            <a:srgbClr val="FBBC04"/>
          </a:solidFill>
          <a:ln>
            <a:solidFill>
              <a:srgbClr val="FBBC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Usage Guidelines</a:t>
            </a:r>
            <a:b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Dosage forms like tablet, capsule, liquid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9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666309" y="2056569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Inspiration behind PharmaScan</a:t>
            </a:r>
            <a:endParaRPr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48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D0AA7-DF51-5C56-DF90-9AFE3499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0" y="1065742"/>
            <a:ext cx="1952625" cy="3400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4289C-17A5-A92D-E807-07EE7E4D9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245" y="2114583"/>
            <a:ext cx="1952625" cy="2021138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F95E19B0-08A8-05FE-46E8-6251AD567879}"/>
              </a:ext>
            </a:extLst>
          </p:cNvPr>
          <p:cNvSpPr/>
          <p:nvPr/>
        </p:nvSpPr>
        <p:spPr>
          <a:xfrm>
            <a:off x="1286933" y="287868"/>
            <a:ext cx="1952624" cy="100753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this used for? </a:t>
            </a:r>
            <a:r>
              <a:rPr lang="en-US" sz="1400" dirty="0">
                <a:solidFill>
                  <a:srgbClr val="2B82FB"/>
                </a:solidFill>
              </a:rPr>
              <a:t>💊</a:t>
            </a: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29C7B-8CD6-9E93-EFE6-BCDBB7A5EF4B}"/>
              </a:ext>
            </a:extLst>
          </p:cNvPr>
          <p:cNvSpPr txBox="1"/>
          <p:nvPr/>
        </p:nvSpPr>
        <p:spPr>
          <a:xfrm>
            <a:off x="4215870" y="993177"/>
            <a:ext cx="459740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Inspired by the rising demand for reliable medication information, particularly among those with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limited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healthcare literacy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or facing language barriers. </a:t>
            </a: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Provide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quick information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about medicines to the users regardless of their medical background.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Leveraging technology in healthcare: The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recognition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and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extraction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capabilities of Gemini Pro Vision model provided the foundation to create an accessible and efficient tool.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7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666309" y="2169781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Tools &amp; Products</a:t>
            </a:r>
            <a:endParaRPr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82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F29C7B-8CD6-9E93-EFE6-BCDBB7A5EF4B}"/>
              </a:ext>
            </a:extLst>
          </p:cNvPr>
          <p:cNvSpPr txBox="1"/>
          <p:nvPr/>
        </p:nvSpPr>
        <p:spPr>
          <a:xfrm>
            <a:off x="456670" y="408977"/>
            <a:ext cx="82639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PharmaScan is available on Android and Hugging Face 🤗 Spaces.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Under the hood, PharmaScan uses the </a:t>
            </a:r>
            <a:r>
              <a:rPr lang="en-US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Pro Vision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model to perform OCR and identify name of the medicine and provide its details.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Products used:</a:t>
            </a: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just"/>
            <a:endParaRPr lang="en-US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098" name="Picture 2" descr="Welcome To Colaboratory - Colaboratory">
            <a:extLst>
              <a:ext uri="{FF2B5EF4-FFF2-40B4-BE49-F238E27FC236}">
                <a16:creationId xmlns:a16="http://schemas.microsoft.com/office/drawing/2014/main" id="{B42D19D5-46E7-CD54-0CD3-36E36192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02" y="2375380"/>
            <a:ext cx="1335996" cy="133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oogle Cloud&quot; Icon - Download for free – Iconduck">
            <a:extLst>
              <a:ext uri="{FF2B5EF4-FFF2-40B4-BE49-F238E27FC236}">
                <a16:creationId xmlns:a16="http://schemas.microsoft.com/office/drawing/2014/main" id="{15C3738A-7C44-B96F-0878-5ED48FC3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59" y="2682673"/>
            <a:ext cx="880534" cy="70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A76F31D-1970-5942-05AB-4C2897F9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86" y="2594240"/>
            <a:ext cx="784722" cy="84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B90D647-5051-AAF4-F727-9B088C4C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4" y="2750684"/>
            <a:ext cx="1435110" cy="52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011293-D0C2-BE6A-CEC0-0DA8A1FD3FA0}"/>
              </a:ext>
            </a:extLst>
          </p:cNvPr>
          <p:cNvSpPr/>
          <p:nvPr/>
        </p:nvSpPr>
        <p:spPr>
          <a:xfrm>
            <a:off x="702733" y="3548874"/>
            <a:ext cx="1370691" cy="338667"/>
          </a:xfrm>
          <a:prstGeom prst="roundRect">
            <a:avLst/>
          </a:prstGeom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Gemini API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021895-8B58-8AC3-DB51-0BF9857AD42C}"/>
              </a:ext>
            </a:extLst>
          </p:cNvPr>
          <p:cNvSpPr/>
          <p:nvPr/>
        </p:nvSpPr>
        <p:spPr>
          <a:xfrm>
            <a:off x="2591254" y="3548874"/>
            <a:ext cx="1370691" cy="338667"/>
          </a:xfrm>
          <a:prstGeom prst="roundRect">
            <a:avLst/>
          </a:prstGeom>
          <a:solidFill>
            <a:srgbClr val="FBBC04"/>
          </a:solidFill>
          <a:ln>
            <a:solidFill>
              <a:srgbClr val="FBBC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Google Colab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A778E3-1EE5-F10E-4931-189E7091C276}"/>
              </a:ext>
            </a:extLst>
          </p:cNvPr>
          <p:cNvSpPr/>
          <p:nvPr/>
        </p:nvSpPr>
        <p:spPr>
          <a:xfrm>
            <a:off x="4564180" y="3560317"/>
            <a:ext cx="1370691" cy="338667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Google Cloud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9CD9D69-12F8-C416-74CE-EA80B00C8D95}"/>
              </a:ext>
            </a:extLst>
          </p:cNvPr>
          <p:cNvSpPr/>
          <p:nvPr/>
        </p:nvSpPr>
        <p:spPr>
          <a:xfrm>
            <a:off x="6537106" y="3564634"/>
            <a:ext cx="1431282" cy="338667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Android Studio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7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666309" y="2056569"/>
            <a:ext cx="5124791" cy="25470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&lt;Behind the code&gt;</a:t>
            </a:r>
            <a:endParaRPr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19662D-D476-A4AB-A207-D863F3DF417C}"/>
              </a:ext>
            </a:extLst>
          </p:cNvPr>
          <p:cNvSpPr/>
          <p:nvPr/>
        </p:nvSpPr>
        <p:spPr>
          <a:xfrm>
            <a:off x="3866606" y="539931"/>
            <a:ext cx="3631474" cy="635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50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F29C7B-8CD6-9E93-EFE6-BCDBB7A5EF4B}"/>
              </a:ext>
            </a:extLst>
          </p:cNvPr>
          <p:cNvSpPr txBox="1"/>
          <p:nvPr/>
        </p:nvSpPr>
        <p:spPr>
          <a:xfrm>
            <a:off x="541867" y="833556"/>
            <a:ext cx="8263466" cy="3970318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// Configure API key and model.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generativeModel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GenerativeModel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</a:p>
          <a:p>
            <a:pPr algn="just"/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modelName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= "</a:t>
            </a:r>
            <a:r>
              <a:rPr lang="en-US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gemini-1.0-pro-vision-latest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",</a:t>
            </a:r>
          </a:p>
          <a:p>
            <a:pPr algn="just"/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apiKey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BuildConfig.apiKey</a:t>
            </a:r>
            <a:endParaRPr lang="en-US" dirty="0">
              <a:solidFill>
                <a:srgbClr val="FBBC04"/>
              </a:solidFill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endParaRPr lang="en-US" dirty="0"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// Pass the input image and text prompt.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inputImage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Bitmap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 // ...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inputContent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content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{</a:t>
            </a:r>
          </a:p>
          <a:p>
            <a:pPr algn="just"/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image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inputImage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text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("</a:t>
            </a:r>
            <a:r>
              <a:rPr lang="en-US" dirty="0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Write a prescription in pointer format ordered by name of medicine, symptoms, primary diagnosis, usage and dosage of medicine in the image?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")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}</a:t>
            </a:r>
          </a:p>
          <a:p>
            <a:pPr algn="just"/>
            <a:endParaRPr lang="en-US" dirty="0"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rgbClr val="E8EAED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// Generate response.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A4335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response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=</a:t>
            </a:r>
            <a:r>
              <a:rPr lang="en-US" dirty="0"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34A853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generativeModel.generateContent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inputContent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r>
              <a:rPr lang="en-US" dirty="0">
                <a:solidFill>
                  <a:srgbClr val="4285F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print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BBC04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response.text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Google Sans" panose="020B0604020202020204" charset="0"/>
                <a:cs typeface="Courier New" panose="02070309020205020404" pitchFamily="49" charset="0"/>
              </a:rPr>
              <a:t>)</a:t>
            </a:r>
          </a:p>
          <a:p>
            <a:pPr algn="just"/>
            <a:endParaRPr lang="en-US" dirty="0">
              <a:latin typeface="Courier New" panose="02070309020205020404" pitchFamily="49" charset="0"/>
              <a:ea typeface="Google Sans" panose="020B0604020202020204" charset="0"/>
              <a:cs typeface="Courier New" panose="020703090202050204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3A2FF3-9821-8959-C2A4-001466449387}"/>
              </a:ext>
            </a:extLst>
          </p:cNvPr>
          <p:cNvSpPr/>
          <p:nvPr/>
        </p:nvSpPr>
        <p:spPr>
          <a:xfrm>
            <a:off x="541867" y="205777"/>
            <a:ext cx="1370691" cy="338667"/>
          </a:xfrm>
          <a:prstGeom prst="roundRect">
            <a:avLst/>
          </a:prstGeom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Android SDK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108737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738</Words>
  <Application>Microsoft Office PowerPoint</Application>
  <PresentationFormat>On-screen Show (16:9)</PresentationFormat>
  <Paragraphs>139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Roboto Mono Light</vt:lpstr>
      <vt:lpstr>Courier New</vt:lpstr>
      <vt:lpstr>Google Sans</vt:lpstr>
      <vt:lpstr>DevFest 2023</vt:lpstr>
      <vt:lpstr>Gemini Show &amp; Tell    </vt:lpstr>
      <vt:lpstr>Why PharmaScan?</vt:lpstr>
      <vt:lpstr>PowerPoint Presentation</vt:lpstr>
      <vt:lpstr>Inspiration behind PharmaScan</vt:lpstr>
      <vt:lpstr>PowerPoint Presentation</vt:lpstr>
      <vt:lpstr>Tools &amp; Products</vt:lpstr>
      <vt:lpstr>PowerPoint Presentation</vt:lpstr>
      <vt:lpstr>&lt;Behind the code&gt;</vt:lpstr>
      <vt:lpstr>PowerPoint Presentation</vt:lpstr>
      <vt:lpstr>PowerPoint Presentation</vt:lpstr>
      <vt:lpstr>LIVE Demo</vt:lpstr>
      <vt:lpstr>💊 PharmaScan : Extract medicine info using Gemini</vt:lpstr>
      <vt:lpstr>Future Prospects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Nitin Tiwari</cp:lastModifiedBy>
  <cp:revision>130</cp:revision>
  <dcterms:modified xsi:type="dcterms:W3CDTF">2024-04-10T07:10:07Z</dcterms:modified>
</cp:coreProperties>
</file>